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S Qamus" panose="020B0604020202020204" charset="-78"/>
      <p:regular r:id="rId12"/>
    </p:embeddedFont>
    <p:embeddedFont>
      <p:font typeface="TS Qamus Bold" panose="020B0604020202020204" charset="-78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iliane.bonnal@univ-poitiers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strid.dambrines-de-ramecourt@u-bordeaux-montaigne.fr" TargetMode="External"/><Relationship Id="rId4" Type="http://schemas.openxmlformats.org/officeDocument/2006/relationships/hyperlink" Target="mailto:a.smith@sciencespobordeaux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90270"/>
            <a:ext cx="17259300" cy="276859"/>
            <a:chOff x="0" y="0"/>
            <a:chExt cx="23012400" cy="369146"/>
          </a:xfrm>
        </p:grpSpPr>
        <p:sp>
          <p:nvSpPr>
            <p:cNvPr id="3" name="AutoShape 3"/>
            <p:cNvSpPr/>
            <p:nvPr/>
          </p:nvSpPr>
          <p:spPr>
            <a:xfrm>
              <a:off x="0" y="184573"/>
              <a:ext cx="19351454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696609" y="-38100"/>
              <a:ext cx="3315791" cy="407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b="1">
                  <a:solidFill>
                    <a:srgbClr val="000000"/>
                  </a:solidFill>
                  <a:latin typeface="TS Qamus Bold"/>
                  <a:ea typeface="TS Qamus Bold"/>
                  <a:cs typeface="TS Qamus Bold"/>
                  <a:sym typeface="TS Qamus Bold"/>
                </a:rPr>
                <a:t>R3-LPP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561483" y="8812827"/>
            <a:ext cx="15165034" cy="890946"/>
          </a:xfrm>
          <a:custGeom>
            <a:avLst/>
            <a:gdLst/>
            <a:ahLst/>
            <a:cxnLst/>
            <a:rect l="l" t="t" r="r" b="b"/>
            <a:pathLst>
              <a:path w="15165034" h="890946">
                <a:moveTo>
                  <a:pt x="0" y="0"/>
                </a:moveTo>
                <a:lnTo>
                  <a:pt x="15165034" y="0"/>
                </a:lnTo>
                <a:lnTo>
                  <a:pt x="15165034" y="890946"/>
                </a:lnTo>
                <a:lnTo>
                  <a:pt x="0" y="890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24916" y="1880632"/>
            <a:ext cx="4838168" cy="4020997"/>
          </a:xfrm>
          <a:custGeom>
            <a:avLst/>
            <a:gdLst/>
            <a:ahLst/>
            <a:cxnLst/>
            <a:rect l="l" t="t" r="r" b="b"/>
            <a:pathLst>
              <a:path w="4838168" h="4020997">
                <a:moveTo>
                  <a:pt x="0" y="0"/>
                </a:moveTo>
                <a:lnTo>
                  <a:pt x="4838168" y="0"/>
                </a:lnTo>
                <a:lnTo>
                  <a:pt x="4838168" y="4020997"/>
                </a:lnTo>
                <a:lnTo>
                  <a:pt x="0" y="402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041137"/>
            <a:ext cx="16230600" cy="54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80"/>
              </a:lnSpc>
            </a:pPr>
            <a:r>
              <a:rPr lang="en-US" sz="380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R3-LPP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701884"/>
            <a:ext cx="16230600" cy="109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</a:pPr>
            <a:r>
              <a:rPr lang="en-US" sz="3900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Réseau </a:t>
            </a:r>
            <a:r>
              <a:rPr lang="en-US" sz="3900" b="1" dirty="0" err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Régional</a:t>
            </a:r>
            <a:r>
              <a:rPr lang="en-US" sz="3900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 de Recherche sur la </a:t>
            </a:r>
          </a:p>
          <a:p>
            <a:pPr marL="0" lvl="0" indent="0" algn="ctr">
              <a:lnSpc>
                <a:spcPts val="4290"/>
              </a:lnSpc>
            </a:pPr>
            <a:r>
              <a:rPr lang="en-US" sz="3900" b="1" dirty="0" err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Légitimation</a:t>
            </a:r>
            <a:r>
              <a:rPr lang="en-US" sz="3900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 des Politiques </a:t>
            </a:r>
            <a:r>
              <a:rPr lang="en-US" sz="3900" b="1" dirty="0" err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Publiques</a:t>
            </a:r>
            <a:endParaRPr lang="en-US" sz="3900" b="1" dirty="0">
              <a:solidFill>
                <a:srgbClr val="000000"/>
              </a:solidFill>
              <a:latin typeface="TS Qamus Bold"/>
              <a:ea typeface="TS Qamus Bold"/>
              <a:cs typeface="TS Qamus Bold"/>
              <a:sym typeface="TS Qamu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90270"/>
            <a:ext cx="17259300" cy="276859"/>
            <a:chOff x="0" y="0"/>
            <a:chExt cx="23012400" cy="369146"/>
          </a:xfrm>
        </p:grpSpPr>
        <p:sp>
          <p:nvSpPr>
            <p:cNvPr id="3" name="AutoShape 3"/>
            <p:cNvSpPr/>
            <p:nvPr/>
          </p:nvSpPr>
          <p:spPr>
            <a:xfrm>
              <a:off x="0" y="184573"/>
              <a:ext cx="19351454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696609" y="-38100"/>
              <a:ext cx="3315791" cy="407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b="1">
                  <a:solidFill>
                    <a:srgbClr val="000000"/>
                  </a:solidFill>
                  <a:latin typeface="TS Qamus Bold"/>
                  <a:ea typeface="TS Qamus Bold"/>
                  <a:cs typeface="TS Qamus Bold"/>
                  <a:sym typeface="TS Qamus Bold"/>
                </a:rPr>
                <a:t>R3-LPP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4282118" y="9258300"/>
            <a:ext cx="9723764" cy="571271"/>
          </a:xfrm>
          <a:custGeom>
            <a:avLst/>
            <a:gdLst/>
            <a:ahLst/>
            <a:cxnLst/>
            <a:rect l="l" t="t" r="r" b="b"/>
            <a:pathLst>
              <a:path w="9723764" h="571271">
                <a:moveTo>
                  <a:pt x="0" y="0"/>
                </a:moveTo>
                <a:lnTo>
                  <a:pt x="9723764" y="0"/>
                </a:lnTo>
                <a:lnTo>
                  <a:pt x="9723764" y="571271"/>
                </a:lnTo>
                <a:lnTo>
                  <a:pt x="0" y="571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396093"/>
            <a:ext cx="932936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</a:pPr>
            <a:r>
              <a:rPr lang="en-US" sz="600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Contexte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2102" y="2722879"/>
            <a:ext cx="9723764" cy="6709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7" lvl="1" indent="-215899">
              <a:spcAft>
                <a:spcPts val="600"/>
              </a:spcAft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Réseau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pluridisciplinaire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soutenu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depuis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juillet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2024 par la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Région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N-A.</a:t>
            </a:r>
          </a:p>
          <a:p>
            <a:pPr marL="215898" lvl="1"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marL="431797" lvl="1" indent="-215899">
              <a:spcAft>
                <a:spcPts val="600"/>
              </a:spcAft>
              <a:buFont typeface="Arial"/>
              <a:buChar char="•"/>
            </a:pP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Amorcé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par les MSH de Bordeaux et Poitiers.</a:t>
            </a:r>
          </a:p>
          <a:p>
            <a:pPr marL="215898" lvl="1">
              <a:spcAft>
                <a:spcPts val="600"/>
              </a:spcAft>
            </a:pPr>
            <a:endParaRPr lang="en-US" sz="1900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marL="431797" lvl="1" indent="-215899">
              <a:spcAft>
                <a:spcPts val="600"/>
              </a:spcAft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6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universités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partenaires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.</a:t>
            </a:r>
          </a:p>
          <a:p>
            <a:pPr>
              <a:spcAft>
                <a:spcPts val="600"/>
              </a:spcAft>
            </a:pPr>
            <a:endParaRPr lang="en-US" sz="1900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marL="431797" lvl="1" indent="-215899">
              <a:spcAft>
                <a:spcPts val="600"/>
              </a:spcAft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Les politiques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publiques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visent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à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améliorer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la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société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mais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peuvent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engendrer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des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inégalités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, contestations,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incompréhension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difficultés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d’implémentation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etc.</a:t>
            </a:r>
          </a:p>
          <a:p>
            <a:pPr marL="215898" lvl="1">
              <a:spcAft>
                <a:spcPts val="600"/>
              </a:spcAft>
            </a:pPr>
            <a:endParaRPr lang="en-US" sz="500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i="1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Pourquoi</a:t>
            </a:r>
            <a:r>
              <a:rPr lang="en-US" sz="1400" i="1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? Comment ? Pour qui ? Comment financer, </a:t>
            </a:r>
            <a:r>
              <a:rPr lang="en-US" sz="1400" i="1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administrer</a:t>
            </a:r>
            <a:r>
              <a:rPr lang="en-US" sz="1400" i="1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gérer</a:t>
            </a:r>
            <a:r>
              <a:rPr lang="en-US" sz="1400" i="1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?  </a:t>
            </a:r>
            <a:r>
              <a:rPr lang="en-US" sz="1400" i="1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Quel</a:t>
            </a:r>
            <a:r>
              <a:rPr lang="en-US" sz="1400" i="1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cadre </a:t>
            </a:r>
            <a:r>
              <a:rPr lang="en-US" sz="1400" i="1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réglementaire</a:t>
            </a:r>
            <a:r>
              <a:rPr lang="en-US" sz="1400" i="1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? </a:t>
            </a:r>
            <a:r>
              <a:rPr lang="en-US" sz="1400" i="1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Quel</a:t>
            </a:r>
            <a:r>
              <a:rPr lang="en-US" sz="1400" i="1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impact pour la </a:t>
            </a:r>
            <a:r>
              <a:rPr lang="en-US" sz="1400" i="1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société</a:t>
            </a:r>
            <a:r>
              <a:rPr lang="en-US" sz="1400" i="1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?</a:t>
            </a:r>
          </a:p>
          <a:p>
            <a:pPr>
              <a:spcAft>
                <a:spcPts val="600"/>
              </a:spcAft>
            </a:pPr>
            <a:endParaRPr lang="en-US" sz="1900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marL="431797" lvl="1" indent="-215899">
              <a:spcAft>
                <a:spcPts val="600"/>
              </a:spcAft>
              <a:buFont typeface="Arial"/>
              <a:buChar char="•"/>
            </a:pP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Intérêt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du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réseau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:</a:t>
            </a:r>
          </a:p>
          <a:p>
            <a:pPr marL="863595" lvl="2" indent="-287865">
              <a:spcAft>
                <a:spcPts val="600"/>
              </a:spcAft>
              <a:buFont typeface="Arial"/>
              <a:buChar char="⚬"/>
            </a:pP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Garantir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une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vision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globale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des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défis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légitimation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contemporains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des politiques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publiques</a:t>
            </a:r>
            <a:endParaRPr lang="en-US" sz="1900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marL="863595" lvl="2" indent="-287865">
              <a:spcAft>
                <a:spcPts val="600"/>
              </a:spcAft>
              <a:buFont typeface="Arial"/>
              <a:buChar char="⚬"/>
            </a:pP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Développer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une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méthode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et des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outils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d’analyse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des politiques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publiques</a:t>
            </a:r>
            <a:endParaRPr lang="en-US" sz="1900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marL="863595" lvl="2" indent="-287865">
              <a:spcAft>
                <a:spcPts val="600"/>
              </a:spcAft>
              <a:buFont typeface="Arial"/>
              <a:buChar char="⚬"/>
            </a:pP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Fournir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des guides, co-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construits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par des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scientifiques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et </a:t>
            </a:r>
            <a:r>
              <a:rPr lang="en-US" sz="19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praticiens</a:t>
            </a:r>
            <a:r>
              <a:rPr lang="en-US" sz="19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900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9950EAD-1A7F-435F-8B66-2FDB01101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730" y="2722879"/>
            <a:ext cx="7180269" cy="5839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90270"/>
            <a:ext cx="17259300" cy="276859"/>
            <a:chOff x="0" y="0"/>
            <a:chExt cx="23012400" cy="369146"/>
          </a:xfrm>
        </p:grpSpPr>
        <p:sp>
          <p:nvSpPr>
            <p:cNvPr id="3" name="AutoShape 3"/>
            <p:cNvSpPr/>
            <p:nvPr/>
          </p:nvSpPr>
          <p:spPr>
            <a:xfrm>
              <a:off x="0" y="184573"/>
              <a:ext cx="19351454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696609" y="-38100"/>
              <a:ext cx="3315791" cy="407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b="1">
                  <a:solidFill>
                    <a:srgbClr val="000000"/>
                  </a:solidFill>
                  <a:latin typeface="TS Qamus Bold"/>
                  <a:ea typeface="TS Qamus Bold"/>
                  <a:cs typeface="TS Qamus Bold"/>
                  <a:sym typeface="TS Qamus Bold"/>
                </a:rPr>
                <a:t>R3-LPP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765776"/>
            <a:ext cx="16435878" cy="623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8" lvl="1" indent="-205104" algn="l">
              <a:lnSpc>
                <a:spcPts val="2982"/>
              </a:lnSpc>
              <a:buFont typeface="Arial"/>
              <a:buChar char="•"/>
            </a:pPr>
            <a:r>
              <a:rPr lang="en-US" sz="18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Objectif principal : 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structurer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l’écosystème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régional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 la recherche sur les politiques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publiques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afin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construire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collectivement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et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partager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l’expertise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académique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dans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domaine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avec les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différents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acteurs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. </a:t>
            </a:r>
          </a:p>
          <a:p>
            <a:pPr algn="l">
              <a:lnSpc>
                <a:spcPts val="2982"/>
              </a:lnSpc>
            </a:pPr>
            <a:endParaRPr lang="en-US" sz="18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2982"/>
              </a:lnSpc>
            </a:pPr>
            <a:endParaRPr lang="en-US" sz="18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2982"/>
              </a:lnSpc>
            </a:pPr>
            <a:endParaRPr lang="en-US" sz="18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2982"/>
              </a:lnSpc>
            </a:pPr>
            <a:endParaRPr lang="en-US" sz="18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2982"/>
              </a:lnSpc>
            </a:pPr>
            <a:endParaRPr lang="en-US" sz="18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2982"/>
              </a:lnSpc>
            </a:pPr>
            <a:endParaRPr lang="en-US" sz="18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2982"/>
              </a:lnSpc>
            </a:pPr>
            <a:endParaRPr lang="en-US" sz="18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2982"/>
              </a:lnSpc>
            </a:pPr>
            <a:endParaRPr lang="en-US" sz="18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marL="410208" lvl="1" indent="-205104" algn="l">
              <a:lnSpc>
                <a:spcPts val="2982"/>
              </a:lnSpc>
              <a:buFont typeface="Arial"/>
              <a:buChar char="•"/>
            </a:pPr>
            <a:r>
              <a:rPr lang="en-US" sz="18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3 axes de </a:t>
            </a:r>
            <a:r>
              <a:rPr lang="en-US" sz="1899" b="1" dirty="0" err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recherches</a:t>
            </a:r>
            <a:r>
              <a:rPr lang="en-US" sz="18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 </a:t>
            </a:r>
            <a:r>
              <a:rPr lang="en-US" sz="1899" b="1" dirty="0" err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définis</a:t>
            </a:r>
            <a:r>
              <a:rPr lang="en-US" sz="18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 à </a:t>
            </a:r>
            <a:r>
              <a:rPr lang="en-US" sz="1899" b="1" dirty="0" err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partir</a:t>
            </a:r>
            <a:r>
              <a:rPr lang="en-US" sz="18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 des </a:t>
            </a:r>
            <a:r>
              <a:rPr lang="en-US" sz="1899" b="1" dirty="0" err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processus</a:t>
            </a:r>
            <a:r>
              <a:rPr lang="en-US" sz="18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 de </a:t>
            </a:r>
            <a:r>
              <a:rPr lang="en-US" sz="1899" b="1" dirty="0" err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l’action</a:t>
            </a:r>
            <a:r>
              <a:rPr lang="en-US" sz="18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 </a:t>
            </a:r>
            <a:r>
              <a:rPr lang="en-US" sz="1899" b="1" dirty="0" err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publique</a:t>
            </a:r>
            <a:r>
              <a:rPr lang="en-US" sz="18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 : </a:t>
            </a:r>
          </a:p>
          <a:p>
            <a:pPr algn="l">
              <a:lnSpc>
                <a:spcPts val="3590"/>
              </a:lnSpc>
            </a:pP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-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Élaboration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 la politique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publique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(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genèse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cadrage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, publics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cibles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financements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, cadre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juridique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prévision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des impacts, etc.) </a:t>
            </a:r>
          </a:p>
          <a:p>
            <a:pPr algn="l">
              <a:lnSpc>
                <a:spcPts val="3590"/>
              </a:lnSpc>
            </a:pP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- Mise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en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œuvre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(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définition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des instruments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d’intervention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publique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réalisation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d’actions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pour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satisfaire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les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acteurs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et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répondre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aux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objectifs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)</a:t>
            </a:r>
          </a:p>
          <a:p>
            <a:pPr algn="l">
              <a:lnSpc>
                <a:spcPts val="3590"/>
              </a:lnSpc>
            </a:pP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- Evaluation (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appréciation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 la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valeur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sociétale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 la politique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publique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;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analyse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coûts-bénéfices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ou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coûts-avantages</a:t>
            </a:r>
            <a:r>
              <a:rPr lang="en-US" sz="18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)</a:t>
            </a:r>
          </a:p>
          <a:p>
            <a:pPr algn="l">
              <a:lnSpc>
                <a:spcPts val="2982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1396093"/>
            <a:ext cx="932936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</a:pPr>
            <a:r>
              <a:rPr lang="en-US" sz="600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Objectifs</a:t>
            </a:r>
          </a:p>
        </p:txBody>
      </p:sp>
      <p:sp>
        <p:nvSpPr>
          <p:cNvPr id="7" name="Freeform 7"/>
          <p:cNvSpPr/>
          <p:nvPr/>
        </p:nvSpPr>
        <p:spPr>
          <a:xfrm>
            <a:off x="4282118" y="9258300"/>
            <a:ext cx="9723764" cy="571271"/>
          </a:xfrm>
          <a:custGeom>
            <a:avLst/>
            <a:gdLst/>
            <a:ahLst/>
            <a:cxnLst/>
            <a:rect l="l" t="t" r="r" b="b"/>
            <a:pathLst>
              <a:path w="9723764" h="571271">
                <a:moveTo>
                  <a:pt x="0" y="0"/>
                </a:moveTo>
                <a:lnTo>
                  <a:pt x="9723764" y="0"/>
                </a:lnTo>
                <a:lnTo>
                  <a:pt x="9723764" y="571271"/>
                </a:lnTo>
                <a:lnTo>
                  <a:pt x="0" y="571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33680" y="3978164"/>
            <a:ext cx="9363016" cy="1943372"/>
            <a:chOff x="0" y="0"/>
            <a:chExt cx="12484022" cy="25911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4051" cy="2591163"/>
            </a:xfrm>
            <a:custGeom>
              <a:avLst/>
              <a:gdLst/>
              <a:ahLst/>
              <a:cxnLst/>
              <a:rect l="l" t="t" r="r" b="b"/>
              <a:pathLst>
                <a:path w="974051" h="2591163">
                  <a:moveTo>
                    <a:pt x="0" y="0"/>
                  </a:moveTo>
                  <a:lnTo>
                    <a:pt x="974051" y="0"/>
                  </a:lnTo>
                  <a:lnTo>
                    <a:pt x="974051" y="2591163"/>
                  </a:lnTo>
                  <a:lnTo>
                    <a:pt x="0" y="2591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000" b="-21319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974051" y="-47625"/>
              <a:ext cx="11509970" cy="2638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3"/>
                </a:lnSpc>
              </a:pPr>
              <a:r>
                <a:rPr lang="en-US" sz="1902">
                  <a:solidFill>
                    <a:srgbClr val="000000"/>
                  </a:solidFill>
                  <a:latin typeface="TS Qamus"/>
                  <a:ea typeface="TS Qamus"/>
                  <a:cs typeface="TS Qamus"/>
                  <a:sym typeface="TS Qamus"/>
                </a:rPr>
                <a:t>1. Eclairer les défis de légitimation des politiques publiques,</a:t>
              </a:r>
            </a:p>
            <a:p>
              <a:pPr algn="l">
                <a:lnSpc>
                  <a:spcPts val="2663"/>
                </a:lnSpc>
              </a:pPr>
              <a:r>
                <a:rPr lang="en-US" sz="1902">
                  <a:solidFill>
                    <a:srgbClr val="000000"/>
                  </a:solidFill>
                  <a:latin typeface="TS Qamus"/>
                  <a:ea typeface="TS Qamus"/>
                  <a:cs typeface="TS Qamus"/>
                  <a:sym typeface="TS Qamus"/>
                </a:rPr>
                <a:t>2. Favoriser les collaborations scientifiques,</a:t>
              </a:r>
            </a:p>
            <a:p>
              <a:pPr algn="l">
                <a:lnSpc>
                  <a:spcPts val="2663"/>
                </a:lnSpc>
              </a:pPr>
              <a:r>
                <a:rPr lang="en-US" sz="1902">
                  <a:solidFill>
                    <a:srgbClr val="000000"/>
                  </a:solidFill>
                  <a:latin typeface="TS Qamus"/>
                  <a:ea typeface="TS Qamus"/>
                  <a:cs typeface="TS Qamus"/>
                  <a:sym typeface="TS Qamus"/>
                </a:rPr>
                <a:t>3. Être en interface avec les R3 existants,</a:t>
              </a:r>
            </a:p>
            <a:p>
              <a:pPr algn="l">
                <a:lnSpc>
                  <a:spcPts val="2663"/>
                </a:lnSpc>
              </a:pPr>
              <a:r>
                <a:rPr lang="en-US" sz="1902">
                  <a:solidFill>
                    <a:srgbClr val="000000"/>
                  </a:solidFill>
                  <a:latin typeface="TS Qamus"/>
                  <a:ea typeface="TS Qamus"/>
                  <a:cs typeface="TS Qamus"/>
                  <a:sym typeface="TS Qamus"/>
                </a:rPr>
                <a:t>4. Rendre visible la recherche territoriale,</a:t>
              </a:r>
            </a:p>
            <a:p>
              <a:pPr algn="l">
                <a:lnSpc>
                  <a:spcPts val="2663"/>
                </a:lnSpc>
              </a:pPr>
              <a:r>
                <a:rPr lang="en-US" sz="1902">
                  <a:solidFill>
                    <a:srgbClr val="000000"/>
                  </a:solidFill>
                  <a:latin typeface="TS Qamus"/>
                  <a:ea typeface="TS Qamus"/>
                  <a:cs typeface="TS Qamus"/>
                  <a:sym typeface="TS Qamus"/>
                </a:rPr>
                <a:t>5. Favoriser le lien entre la recherche et les acteurs (publics et privés),</a:t>
              </a:r>
            </a:p>
            <a:p>
              <a:pPr algn="l">
                <a:lnSpc>
                  <a:spcPts val="2663"/>
                </a:lnSpc>
                <a:spcBef>
                  <a:spcPct val="0"/>
                </a:spcBef>
              </a:pPr>
              <a:r>
                <a:rPr lang="en-US" sz="1902">
                  <a:solidFill>
                    <a:srgbClr val="000000"/>
                  </a:solidFill>
                  <a:latin typeface="TS Qamus"/>
                  <a:ea typeface="TS Qamus"/>
                  <a:cs typeface="TS Qamus"/>
                  <a:sym typeface="TS Qamus"/>
                </a:rPr>
                <a:t>6. Contribuer au débat citoyen.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90270"/>
            <a:ext cx="17259300" cy="276859"/>
            <a:chOff x="0" y="0"/>
            <a:chExt cx="23012400" cy="369146"/>
          </a:xfrm>
        </p:grpSpPr>
        <p:sp>
          <p:nvSpPr>
            <p:cNvPr id="3" name="AutoShape 3"/>
            <p:cNvSpPr/>
            <p:nvPr/>
          </p:nvSpPr>
          <p:spPr>
            <a:xfrm>
              <a:off x="0" y="184573"/>
              <a:ext cx="19351454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696609" y="-38100"/>
              <a:ext cx="3315791" cy="407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b="1">
                  <a:solidFill>
                    <a:srgbClr val="000000"/>
                  </a:solidFill>
                  <a:latin typeface="TS Qamus Bold"/>
                  <a:ea typeface="TS Qamus Bold"/>
                  <a:cs typeface="TS Qamus Bold"/>
                  <a:sym typeface="TS Qamus Bold"/>
                </a:rPr>
                <a:t>R3-LPP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77381" y="3361435"/>
            <a:ext cx="11975644" cy="589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9"/>
              </a:lnSpc>
            </a:pPr>
            <a:r>
              <a:rPr lang="en-US" sz="1999" b="1">
                <a:solidFill>
                  <a:srgbClr val="063465"/>
                </a:solidFill>
                <a:latin typeface="TS Qamus Bold"/>
                <a:ea typeface="TS Qamus Bold"/>
                <a:cs typeface="TS Qamus Bold"/>
                <a:sym typeface="TS Qamus Bold"/>
              </a:rPr>
              <a:t>- 1er cercle : scientifiques spécialisés dans les politiques publiques </a:t>
            </a:r>
          </a:p>
          <a:p>
            <a:pPr algn="l">
              <a:lnSpc>
                <a:spcPts val="3005"/>
              </a:lnSpc>
            </a:pPr>
            <a:r>
              <a:rPr lang="en-US" sz="1799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Politistes, gestionnaires, économistes, juristes, psychologues, géographes</a:t>
            </a:r>
          </a:p>
          <a:p>
            <a:pPr algn="l">
              <a:lnSpc>
                <a:spcPts val="3340"/>
              </a:lnSpc>
            </a:pPr>
            <a:r>
              <a:rPr lang="en-US" sz="2000" b="1">
                <a:solidFill>
                  <a:srgbClr val="F6A623"/>
                </a:solidFill>
                <a:latin typeface="TS Qamus Bold"/>
                <a:ea typeface="TS Qamus Bold"/>
                <a:cs typeface="TS Qamus Bold"/>
                <a:sym typeface="TS Qamus Bold"/>
              </a:rPr>
              <a:t>- 2ème cercle : scientifiques spécialistes de domaines concernés par les politiques publiques</a:t>
            </a:r>
          </a:p>
          <a:p>
            <a:pPr algn="l">
              <a:lnSpc>
                <a:spcPts val="3005"/>
              </a:lnSpc>
            </a:pPr>
            <a:r>
              <a:rPr lang="en-US" sz="1799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Environnement, climat, agronomie, éducation, santé, etc. </a:t>
            </a:r>
          </a:p>
          <a:p>
            <a:pPr algn="l">
              <a:lnSpc>
                <a:spcPts val="3340"/>
              </a:lnSpc>
            </a:pPr>
            <a:r>
              <a:rPr lang="en-US" sz="2000" b="1">
                <a:solidFill>
                  <a:srgbClr val="8298B2"/>
                </a:solidFill>
                <a:latin typeface="TS Qamus Bold"/>
                <a:ea typeface="TS Qamus Bold"/>
                <a:cs typeface="TS Qamus Bold"/>
                <a:sym typeface="TS Qamus Bold"/>
              </a:rPr>
              <a:t>- 3ème cercle : non scientifiques</a:t>
            </a:r>
          </a:p>
          <a:p>
            <a:pPr algn="l">
              <a:lnSpc>
                <a:spcPts val="3005"/>
              </a:lnSpc>
            </a:pPr>
            <a:r>
              <a:rPr lang="en-US" sz="1799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Commanditaires, acteurs de terrain (médecins, travailleurs sociaux, associations, etc.), bénéficiaires</a:t>
            </a:r>
          </a:p>
          <a:p>
            <a:pPr algn="l">
              <a:lnSpc>
                <a:spcPts val="3005"/>
              </a:lnSpc>
            </a:pPr>
            <a:endParaRPr lang="en-US" sz="1799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3340"/>
              </a:lnSpc>
            </a:pPr>
            <a:r>
              <a:rPr lang="en-US" sz="2000" b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Modalités d’interactions envisagées entre les 3 cercles : </a:t>
            </a:r>
          </a:p>
          <a:p>
            <a:pPr marL="388618" lvl="1" indent="-194309" algn="l">
              <a:lnSpc>
                <a:spcPts val="3005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Cercle 1 / Cercle 2 : journées d’études, ateliers, groupes de travail, etc. </a:t>
            </a:r>
          </a:p>
          <a:p>
            <a:pPr marL="388618" lvl="1" indent="-194309" algn="l">
              <a:lnSpc>
                <a:spcPts val="3005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Cercle 1 / Cercle 3 : réunions participatives, journées d’immersions, appels à projets, conférences/débats itinérantes, etc.</a:t>
            </a:r>
          </a:p>
          <a:p>
            <a:pPr marL="388618" lvl="1" indent="-194309" algn="l">
              <a:lnSpc>
                <a:spcPts val="3005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Les 3 cercles : congrès, journées d’études, hackathon (compétition collaborative pour trouver des solutions innovantes à un problème donné), etc. </a:t>
            </a:r>
          </a:p>
          <a:p>
            <a:pPr algn="l">
              <a:lnSpc>
                <a:spcPts val="3005"/>
              </a:lnSpc>
            </a:pPr>
            <a:endParaRPr lang="en-US" sz="1799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1374597"/>
            <a:ext cx="18238413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Un </a:t>
            </a:r>
            <a:r>
              <a:rPr lang="en-US" sz="60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réseau</a:t>
            </a:r>
            <a:r>
              <a:rPr lang="en-US" sz="60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pluridisciplinaire</a:t>
            </a:r>
            <a:r>
              <a:rPr lang="en-US" sz="60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</a:p>
          <a:p>
            <a:pPr marL="0" lvl="0" indent="0" algn="l">
              <a:lnSpc>
                <a:spcPts val="6600"/>
              </a:lnSpc>
            </a:pPr>
            <a:r>
              <a:rPr lang="en-US" sz="60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et pluri-</a:t>
            </a:r>
            <a:r>
              <a:rPr lang="en-US" sz="60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acteurs</a:t>
            </a:r>
            <a:endParaRPr lang="en-US" sz="6000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282118" y="9258300"/>
            <a:ext cx="9723764" cy="571271"/>
          </a:xfrm>
          <a:custGeom>
            <a:avLst/>
            <a:gdLst/>
            <a:ahLst/>
            <a:cxnLst/>
            <a:rect l="l" t="t" r="r" b="b"/>
            <a:pathLst>
              <a:path w="9723764" h="571271">
                <a:moveTo>
                  <a:pt x="0" y="0"/>
                </a:moveTo>
                <a:lnTo>
                  <a:pt x="9723764" y="0"/>
                </a:lnTo>
                <a:lnTo>
                  <a:pt x="9723764" y="571271"/>
                </a:lnTo>
                <a:lnTo>
                  <a:pt x="0" y="571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132643" y="3830040"/>
            <a:ext cx="4803893" cy="4677791"/>
            <a:chOff x="0" y="0"/>
            <a:chExt cx="6405190" cy="62370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05190" cy="6237054"/>
            </a:xfrm>
            <a:custGeom>
              <a:avLst/>
              <a:gdLst/>
              <a:ahLst/>
              <a:cxnLst/>
              <a:rect l="l" t="t" r="r" b="b"/>
              <a:pathLst>
                <a:path w="6405190" h="6237054">
                  <a:moveTo>
                    <a:pt x="0" y="0"/>
                  </a:moveTo>
                  <a:lnTo>
                    <a:pt x="6405190" y="0"/>
                  </a:lnTo>
                  <a:lnTo>
                    <a:pt x="6405190" y="6237054"/>
                  </a:lnTo>
                  <a:lnTo>
                    <a:pt x="0" y="6237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0" name="Freeform 10"/>
            <p:cNvSpPr/>
            <p:nvPr/>
          </p:nvSpPr>
          <p:spPr>
            <a:xfrm>
              <a:off x="1079188" y="1050859"/>
              <a:ext cx="4246815" cy="4135336"/>
            </a:xfrm>
            <a:custGeom>
              <a:avLst/>
              <a:gdLst/>
              <a:ahLst/>
              <a:cxnLst/>
              <a:rect l="l" t="t" r="r" b="b"/>
              <a:pathLst>
                <a:path w="4246815" h="4135336">
                  <a:moveTo>
                    <a:pt x="0" y="0"/>
                  </a:moveTo>
                  <a:lnTo>
                    <a:pt x="4246815" y="0"/>
                  </a:lnTo>
                  <a:lnTo>
                    <a:pt x="4246815" y="4135336"/>
                  </a:lnTo>
                  <a:lnTo>
                    <a:pt x="0" y="4135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1" name="Freeform 11"/>
            <p:cNvSpPr/>
            <p:nvPr/>
          </p:nvSpPr>
          <p:spPr>
            <a:xfrm>
              <a:off x="2190743" y="2133236"/>
              <a:ext cx="2023704" cy="1970582"/>
            </a:xfrm>
            <a:custGeom>
              <a:avLst/>
              <a:gdLst/>
              <a:ahLst/>
              <a:cxnLst/>
              <a:rect l="l" t="t" r="r" b="b"/>
              <a:pathLst>
                <a:path w="2023704" h="1970582">
                  <a:moveTo>
                    <a:pt x="0" y="0"/>
                  </a:moveTo>
                  <a:lnTo>
                    <a:pt x="2023704" y="0"/>
                  </a:lnTo>
                  <a:lnTo>
                    <a:pt x="2023704" y="1970582"/>
                  </a:lnTo>
                  <a:lnTo>
                    <a:pt x="0" y="1970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604771" y="2936751"/>
              <a:ext cx="1195648" cy="325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1"/>
                </a:lnSpc>
                <a:spcBef>
                  <a:spcPct val="0"/>
                </a:spcBef>
              </a:pPr>
              <a:r>
                <a:rPr lang="en-US" sz="1444">
                  <a:solidFill>
                    <a:srgbClr val="063465"/>
                  </a:solidFill>
                  <a:latin typeface="TS Qamus"/>
                  <a:ea typeface="TS Qamus"/>
                  <a:cs typeface="TS Qamus"/>
                  <a:sym typeface="TS Qamus"/>
                </a:rPr>
                <a:t>1er cercle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446670" y="1613191"/>
              <a:ext cx="1511851" cy="325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1"/>
                </a:lnSpc>
                <a:spcBef>
                  <a:spcPct val="0"/>
                </a:spcBef>
              </a:pPr>
              <a:r>
                <a:rPr lang="en-US" sz="1444">
                  <a:solidFill>
                    <a:srgbClr val="F6A623"/>
                  </a:solidFill>
                  <a:latin typeface="TS Qamus"/>
                  <a:ea typeface="TS Qamus"/>
                  <a:cs typeface="TS Qamus"/>
                  <a:sym typeface="TS Qamus"/>
                </a:rPr>
                <a:t>2ème cercle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599660" y="511420"/>
              <a:ext cx="1513570" cy="325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1"/>
                </a:lnSpc>
                <a:spcBef>
                  <a:spcPct val="0"/>
                </a:spcBef>
              </a:pPr>
              <a:r>
                <a:rPr lang="en-US" sz="1444">
                  <a:solidFill>
                    <a:srgbClr val="8298B2"/>
                  </a:solidFill>
                  <a:latin typeface="TS Qamus"/>
                  <a:ea typeface="TS Qamus"/>
                  <a:cs typeface="TS Qamus"/>
                  <a:sym typeface="TS Qamus"/>
                </a:rPr>
                <a:t>3ème cercle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90270"/>
            <a:ext cx="17259300" cy="276859"/>
            <a:chOff x="0" y="0"/>
            <a:chExt cx="23012400" cy="369146"/>
          </a:xfrm>
        </p:grpSpPr>
        <p:sp>
          <p:nvSpPr>
            <p:cNvPr id="3" name="AutoShape 3"/>
            <p:cNvSpPr/>
            <p:nvPr/>
          </p:nvSpPr>
          <p:spPr>
            <a:xfrm>
              <a:off x="0" y="184573"/>
              <a:ext cx="19351454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696609" y="-38100"/>
              <a:ext cx="3315791" cy="407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b="1">
                  <a:solidFill>
                    <a:srgbClr val="000000"/>
                  </a:solidFill>
                  <a:latin typeface="TS Qamus Bold"/>
                  <a:ea typeface="TS Qamus Bold"/>
                  <a:cs typeface="TS Qamus Bold"/>
                  <a:sym typeface="TS Qamus Bold"/>
                </a:rPr>
                <a:t>R3-LPP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4282118" y="9258300"/>
            <a:ext cx="9723764" cy="571271"/>
          </a:xfrm>
          <a:custGeom>
            <a:avLst/>
            <a:gdLst/>
            <a:ahLst/>
            <a:cxnLst/>
            <a:rect l="l" t="t" r="r" b="b"/>
            <a:pathLst>
              <a:path w="9723764" h="571271">
                <a:moveTo>
                  <a:pt x="0" y="0"/>
                </a:moveTo>
                <a:lnTo>
                  <a:pt x="9723764" y="0"/>
                </a:lnTo>
                <a:lnTo>
                  <a:pt x="9723764" y="571271"/>
                </a:lnTo>
                <a:lnTo>
                  <a:pt x="0" y="571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3370540"/>
            <a:ext cx="13528287" cy="4413603"/>
          </a:xfrm>
          <a:custGeom>
            <a:avLst/>
            <a:gdLst/>
            <a:ahLst/>
            <a:cxnLst/>
            <a:rect l="l" t="t" r="r" b="b"/>
            <a:pathLst>
              <a:path w="13528287" h="4413603">
                <a:moveTo>
                  <a:pt x="0" y="0"/>
                </a:moveTo>
                <a:lnTo>
                  <a:pt x="13528287" y="0"/>
                </a:lnTo>
                <a:lnTo>
                  <a:pt x="13528287" y="4413603"/>
                </a:lnTo>
                <a:lnTo>
                  <a:pt x="0" y="441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440163"/>
            <a:ext cx="16230600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</a:pPr>
            <a:r>
              <a:rPr lang="en-US" sz="60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Planification des 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776E7-6498-4D37-B240-8BF06E894604}"/>
              </a:ext>
            </a:extLst>
          </p:cNvPr>
          <p:cNvSpPr txBox="1"/>
          <p:nvPr/>
        </p:nvSpPr>
        <p:spPr>
          <a:xfrm>
            <a:off x="1052027" y="1972256"/>
            <a:ext cx="16230600" cy="72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</a:pPr>
            <a:r>
              <a:rPr lang="en-US" sz="30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Phase </a:t>
            </a:r>
            <a:r>
              <a:rPr lang="en-US" sz="30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d’amorçage</a:t>
            </a:r>
            <a:r>
              <a:rPr lang="en-US" sz="30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jusqu’à</a:t>
            </a:r>
            <a:r>
              <a:rPr lang="en-US" sz="30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avril</a:t>
            </a:r>
            <a:r>
              <a:rPr lang="en-US" sz="3000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2026)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90270"/>
            <a:ext cx="17259300" cy="276859"/>
            <a:chOff x="0" y="0"/>
            <a:chExt cx="23012400" cy="369146"/>
          </a:xfrm>
        </p:grpSpPr>
        <p:sp>
          <p:nvSpPr>
            <p:cNvPr id="3" name="AutoShape 3"/>
            <p:cNvSpPr/>
            <p:nvPr/>
          </p:nvSpPr>
          <p:spPr>
            <a:xfrm>
              <a:off x="0" y="184573"/>
              <a:ext cx="19351454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696609" y="-38100"/>
              <a:ext cx="3315791" cy="407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 b="1">
                  <a:solidFill>
                    <a:srgbClr val="000000"/>
                  </a:solidFill>
                  <a:latin typeface="TS Qamus Bold"/>
                  <a:ea typeface="TS Qamus Bold"/>
                  <a:cs typeface="TS Qamus Bold"/>
                  <a:sym typeface="TS Qamus Bold"/>
                </a:rPr>
                <a:t>R3-LPP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4282118" y="9258300"/>
            <a:ext cx="9723764" cy="571271"/>
          </a:xfrm>
          <a:custGeom>
            <a:avLst/>
            <a:gdLst/>
            <a:ahLst/>
            <a:cxnLst/>
            <a:rect l="l" t="t" r="r" b="b"/>
            <a:pathLst>
              <a:path w="9723764" h="571271">
                <a:moveTo>
                  <a:pt x="0" y="0"/>
                </a:moveTo>
                <a:lnTo>
                  <a:pt x="9723764" y="0"/>
                </a:lnTo>
                <a:lnTo>
                  <a:pt x="9723764" y="571271"/>
                </a:lnTo>
                <a:lnTo>
                  <a:pt x="0" y="571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440163"/>
            <a:ext cx="16230600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</a:pPr>
            <a:r>
              <a:rPr lang="en-US" sz="600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Contacts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3978" y="2672774"/>
            <a:ext cx="15232511" cy="613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7" lvl="1" indent="-259079" algn="l">
              <a:lnSpc>
                <a:spcPts val="3767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Coordination </a:t>
            </a:r>
            <a:r>
              <a:rPr lang="en-US" sz="23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scientifique</a:t>
            </a:r>
            <a:endParaRPr lang="en-US" sz="23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1098"/>
              </a:lnSpc>
            </a:pPr>
            <a:endParaRPr lang="en-US" sz="23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3453"/>
              </a:lnSpc>
            </a:pP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- </a:t>
            </a:r>
            <a:r>
              <a:rPr lang="en-US" sz="21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Liliane </a:t>
            </a:r>
            <a:r>
              <a:rPr lang="en-US" sz="2199" b="1" dirty="0" err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Bonnal</a:t>
            </a:r>
            <a:r>
              <a:rPr lang="en-US" sz="21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 </a:t>
            </a:r>
          </a:p>
          <a:p>
            <a:pPr algn="l">
              <a:lnSpc>
                <a:spcPts val="3453"/>
              </a:lnSpc>
            </a:pPr>
            <a:r>
              <a:rPr lang="en-US" sz="21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Porteuse</a:t>
            </a: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scientifique</a:t>
            </a: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du R3-LPP, </a:t>
            </a:r>
            <a:r>
              <a:rPr lang="en-US" sz="21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Professeur</a:t>
            </a: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 Sciences </a:t>
            </a:r>
            <a:r>
              <a:rPr lang="en-US" sz="21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Economiques</a:t>
            </a: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Université</a:t>
            </a: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 Poitiers</a:t>
            </a:r>
          </a:p>
          <a:p>
            <a:pPr algn="l">
              <a:lnSpc>
                <a:spcPts val="3453"/>
              </a:lnSpc>
            </a:pPr>
            <a:r>
              <a:rPr lang="en-US" sz="2199" u="sng" dirty="0">
                <a:solidFill>
                  <a:srgbClr val="8298B2"/>
                </a:solidFill>
                <a:latin typeface="TS Qamus"/>
                <a:ea typeface="TS Qamus"/>
                <a:cs typeface="TS Qamus"/>
                <a:sym typeface="TS Qamus"/>
                <a:hlinkClick r:id="rId3" tooltip="mailto:liliane.bonnal@univ-poitiers.fr"/>
              </a:rPr>
              <a:t>liliane.bonnal@univ-poitiers.fr</a:t>
            </a:r>
            <a:r>
              <a:rPr lang="en-US" sz="2199" dirty="0">
                <a:solidFill>
                  <a:srgbClr val="8298B2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</a:p>
          <a:p>
            <a:pPr algn="l">
              <a:lnSpc>
                <a:spcPts val="1098"/>
              </a:lnSpc>
            </a:pPr>
            <a:endParaRPr lang="en-US" sz="2199" dirty="0">
              <a:solidFill>
                <a:srgbClr val="8298B2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3453"/>
              </a:lnSpc>
            </a:pP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- </a:t>
            </a:r>
            <a:r>
              <a:rPr lang="en-US" sz="21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Andy Smith</a:t>
            </a:r>
          </a:p>
          <a:p>
            <a:pPr algn="l">
              <a:lnSpc>
                <a:spcPts val="3453"/>
              </a:lnSpc>
            </a:pPr>
            <a:r>
              <a:rPr lang="en-US" sz="21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Porteur</a:t>
            </a: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scientifique</a:t>
            </a: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du R3-LPP, Directeur de recherche </a:t>
            </a:r>
            <a:r>
              <a:rPr lang="en-US" sz="21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en</a:t>
            </a: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Science Politique, Sciences Po Bordeaux</a:t>
            </a:r>
          </a:p>
          <a:p>
            <a:pPr algn="l">
              <a:lnSpc>
                <a:spcPts val="3453"/>
              </a:lnSpc>
            </a:pPr>
            <a:r>
              <a:rPr lang="en-US" sz="2199" u="sng" dirty="0">
                <a:solidFill>
                  <a:srgbClr val="8298B2"/>
                </a:solidFill>
                <a:latin typeface="TS Qamus"/>
                <a:ea typeface="TS Qamus"/>
                <a:cs typeface="TS Qamus"/>
                <a:sym typeface="TS Qamus"/>
                <a:hlinkClick r:id="rId4" tooltip="mailto:a.smith@sciencespobordeaux.fr"/>
              </a:rPr>
              <a:t>a.smith@sciencespobordeaux.fr</a:t>
            </a:r>
            <a:r>
              <a:rPr lang="en-US" sz="2199" dirty="0">
                <a:solidFill>
                  <a:srgbClr val="8298B2"/>
                </a:solidFill>
                <a:latin typeface="TS Qamus"/>
                <a:ea typeface="TS Qamus"/>
                <a:cs typeface="TS Qamus"/>
                <a:sym typeface="TS Qamus"/>
              </a:rPr>
              <a:t> </a:t>
            </a:r>
          </a:p>
          <a:p>
            <a:pPr algn="l">
              <a:lnSpc>
                <a:spcPts val="3453"/>
              </a:lnSpc>
            </a:pPr>
            <a:endParaRPr lang="en-US" sz="2199" dirty="0">
              <a:solidFill>
                <a:srgbClr val="8298B2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marL="518157" lvl="1" indent="-259079" algn="l">
              <a:lnSpc>
                <a:spcPts val="3767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Coordination</a:t>
            </a:r>
          </a:p>
          <a:p>
            <a:pPr algn="l">
              <a:lnSpc>
                <a:spcPts val="1099"/>
              </a:lnSpc>
            </a:pPr>
            <a:endParaRPr lang="en-US" sz="2399" dirty="0">
              <a:solidFill>
                <a:srgbClr val="000000"/>
              </a:solidFill>
              <a:latin typeface="TS Qamus"/>
              <a:ea typeface="TS Qamus"/>
              <a:cs typeface="TS Qamus"/>
              <a:sym typeface="TS Qamus"/>
            </a:endParaRPr>
          </a:p>
          <a:p>
            <a:pPr algn="l">
              <a:lnSpc>
                <a:spcPts val="3453"/>
              </a:lnSpc>
            </a:pP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- </a:t>
            </a:r>
            <a:r>
              <a:rPr lang="en-US" sz="2199" b="1" dirty="0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Astrid de </a:t>
            </a:r>
            <a:r>
              <a:rPr lang="en-US" sz="2199" b="1" dirty="0" err="1">
                <a:solidFill>
                  <a:srgbClr val="000000"/>
                </a:solidFill>
                <a:latin typeface="TS Qamus Bold"/>
                <a:ea typeface="TS Qamus Bold"/>
                <a:cs typeface="TS Qamus Bold"/>
                <a:sym typeface="TS Qamus Bold"/>
              </a:rPr>
              <a:t>Ramecourt</a:t>
            </a:r>
            <a:endParaRPr lang="en-US" sz="2199" b="1" dirty="0">
              <a:solidFill>
                <a:srgbClr val="000000"/>
              </a:solidFill>
              <a:latin typeface="TS Qamus Bold"/>
              <a:ea typeface="TS Qamus Bold"/>
              <a:cs typeface="TS Qamus Bold"/>
              <a:sym typeface="TS Qamus Bold"/>
            </a:endParaRPr>
          </a:p>
          <a:p>
            <a:pPr algn="l">
              <a:lnSpc>
                <a:spcPts val="3453"/>
              </a:lnSpc>
            </a:pPr>
            <a:r>
              <a:rPr lang="en-US" sz="21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Coordinatrice</a:t>
            </a: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du R3-LPP, Maison des Sciences </a:t>
            </a:r>
            <a:r>
              <a:rPr lang="en-US" sz="2199" dirty="0" err="1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Humaines</a:t>
            </a: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 de Bordeaux</a:t>
            </a:r>
          </a:p>
          <a:p>
            <a:pPr algn="l">
              <a:lnSpc>
                <a:spcPts val="3453"/>
              </a:lnSpc>
            </a:pPr>
            <a:r>
              <a:rPr lang="en-US" sz="2199" u="sng" dirty="0">
                <a:solidFill>
                  <a:srgbClr val="8298B2"/>
                </a:solidFill>
                <a:latin typeface="TS Qamus"/>
                <a:ea typeface="TS Qamus"/>
                <a:cs typeface="TS Qamus"/>
                <a:sym typeface="TS Qamus"/>
                <a:hlinkClick r:id="rId5" tooltip="mailto:astrid.dambrines-de-ramecourt@u-bordeaux-montaigne.fr"/>
              </a:rPr>
              <a:t>astrid.dambrines-de-ramecourt@u-bordeaux-montaigne.fr</a:t>
            </a:r>
          </a:p>
          <a:p>
            <a:pPr algn="l">
              <a:lnSpc>
                <a:spcPts val="3453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05 57 12 10 31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512</Words>
  <Application>Microsoft Office PowerPoint</Application>
  <PresentationFormat>Personnalisé</PresentationFormat>
  <Paragraphs>79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Calibri</vt:lpstr>
      <vt:lpstr>Wingdings</vt:lpstr>
      <vt:lpstr>TS Qamus</vt:lpstr>
      <vt:lpstr>TS Qamus Bold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Presentation-R3-LPP</dc:title>
  <dc:creator>Defiolle Rodolphe</dc:creator>
  <cp:lastModifiedBy>Defiolle Rodolphe</cp:lastModifiedBy>
  <cp:revision>5</cp:revision>
  <dcterms:created xsi:type="dcterms:W3CDTF">2006-08-16T00:00:00Z</dcterms:created>
  <dcterms:modified xsi:type="dcterms:W3CDTF">2025-02-12T08:58:04Z</dcterms:modified>
  <dc:identifier>DAGcLwVNE0Y</dc:identifier>
</cp:coreProperties>
</file>